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59" r:id="rId4"/>
    <p:sldId id="257" r:id="rId5"/>
  </p:sldIdLst>
  <p:sldSz cx="14630400" cy="8229600"/>
  <p:notesSz cx="8229600" cy="14630400"/>
  <p:embeddedFontLst>
    <p:embeddedFont>
      <p:font typeface="Consolas" panose="020B0609020204030204" pitchFamily="49" charset="0"/>
      <p:regular r:id="rId7"/>
      <p:bold r:id="rId8"/>
      <p:italic r:id="rId9"/>
      <p:boldItalic r:id="rId10"/>
    </p:embeddedFont>
    <p:embeddedFont>
      <p:font typeface="Funnel Display" panose="020B0604020202020204" charset="0"/>
      <p:regular r:id="rId11"/>
    </p:embeddedFont>
    <p:embeddedFont>
      <p:font typeface="Funnel Sans" panose="020B0604020202020204" charset="0"/>
      <p:regular r:id="rId1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70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17257"/>
            <a:ext cx="739068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 que é uma Tag semântica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80247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HTML semântico é uma abordagem de codificação que prioriza a significância e o contexto das tags HTML. Seu intuito é melhorar a compreensão do conteúdo por parte dos navegadores, motores de busca e, mais importante ainda, pelos usuários.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459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5668" y="635913"/>
            <a:ext cx="7525464" cy="1360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Por que </a:t>
            </a:r>
            <a:r>
              <a:rPr lang="en-US" sz="4250" dirty="0">
                <a:solidFill>
                  <a:srgbClr val="3371A5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Section</a:t>
            </a:r>
            <a:r>
              <a:rPr lang="en-US" sz="4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melhora a acessibilidade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95668" y="2342912"/>
            <a:ext cx="7525464" cy="1109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Porque ele dá significado ao conteúdo. Leitores de tela (usados por pessoas com deficiência visual) não “enxergam” o layout visual, então dependem da estrutura semântica.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6295668" y="3835539"/>
            <a:ext cx="115610" cy="115610"/>
          </a:xfrm>
          <a:prstGeom prst="roundRect">
            <a:avLst>
              <a:gd name="adj" fmla="val 395468"/>
            </a:avLst>
          </a:prstGeom>
          <a:solidFill>
            <a:srgbClr val="3371A5"/>
          </a:solidFill>
          <a:ln/>
        </p:spPr>
      </p:sp>
      <p:sp>
        <p:nvSpPr>
          <p:cNvPr id="6" name="Text 3"/>
          <p:cNvSpPr/>
          <p:nvPr/>
        </p:nvSpPr>
        <p:spPr>
          <a:xfrm>
            <a:off x="6642497" y="3712726"/>
            <a:ext cx="3587353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Quando você usa </a:t>
            </a:r>
            <a:r>
              <a:rPr lang="en-US" sz="210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&lt;section&gt;</a:t>
            </a: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: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642497" y="4199096"/>
            <a:ext cx="7178635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 leitor de tela identifica que ali começa um bloco temático.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642497" y="4649867"/>
            <a:ext cx="7178635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Ele consegue navegar por seções, como se fosse um índice.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642497" y="5100638"/>
            <a:ext cx="7178635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Pode anunciar: “Seção: Serviços”, “Seção: Contato”, etc.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642497" y="5551408"/>
            <a:ext cx="7178635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Isso torna a navegação mais rápida, lógica e previsível.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6295668" y="6506587"/>
            <a:ext cx="115610" cy="115610"/>
          </a:xfrm>
          <a:prstGeom prst="roundRect">
            <a:avLst>
              <a:gd name="adj" fmla="val 395468"/>
            </a:avLst>
          </a:prstGeom>
          <a:solidFill>
            <a:srgbClr val="3371A5"/>
          </a:solidFill>
          <a:ln/>
        </p:spPr>
      </p:sp>
      <p:sp>
        <p:nvSpPr>
          <p:cNvPr id="12" name="Text 9"/>
          <p:cNvSpPr/>
          <p:nvPr/>
        </p:nvSpPr>
        <p:spPr>
          <a:xfrm>
            <a:off x="6642497" y="6383774"/>
            <a:ext cx="2819876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 você usar só </a:t>
            </a:r>
            <a:r>
              <a:rPr lang="en-US" sz="210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&lt;div&gt;</a:t>
            </a: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: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642497" y="6870144"/>
            <a:ext cx="7178635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 leitor de tela vê apenas “bloco genérico”, o que não ajuda ninguém.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609" y="664845"/>
            <a:ext cx="7126248" cy="605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Por que </a:t>
            </a:r>
            <a:r>
              <a:rPr lang="en-US" sz="3800" dirty="0">
                <a:solidFill>
                  <a:srgbClr val="3371A5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Section</a:t>
            </a:r>
            <a:r>
              <a:rPr lang="en-US" sz="38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melhora o SEO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206609" y="1578650"/>
            <a:ext cx="7703582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 Google entende a página como um documento dividido em partes com propósito claro.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6609" y="2577584"/>
            <a:ext cx="102870" cy="102870"/>
          </a:xfrm>
          <a:prstGeom prst="roundRect">
            <a:avLst>
              <a:gd name="adj" fmla="val 444444"/>
            </a:avLst>
          </a:prstGeom>
          <a:solidFill>
            <a:srgbClr val="3371A5"/>
          </a:solidFill>
          <a:ln/>
        </p:spPr>
      </p:sp>
      <p:sp>
        <p:nvSpPr>
          <p:cNvPr id="6" name="Text 3"/>
          <p:cNvSpPr/>
          <p:nvPr/>
        </p:nvSpPr>
        <p:spPr>
          <a:xfrm>
            <a:off x="6515219" y="2468285"/>
            <a:ext cx="319301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Quando você usa </a:t>
            </a:r>
            <a:r>
              <a:rPr lang="en-US" sz="190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&lt;section&gt;</a:t>
            </a: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515219" y="2901910"/>
            <a:ext cx="7394972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 robô identifica conteúdos agrupados por tema.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515219" y="3302913"/>
            <a:ext cx="7394972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Ele entende melhor sobre o que cada parte da página fala.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515219" y="3703915"/>
            <a:ext cx="7394972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Isso aumenta a precisão da indexação.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515219" y="4104918"/>
            <a:ext cx="7394972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Títulos dentro da seção (</a:t>
            </a:r>
            <a:r>
              <a:rPr lang="en-US" sz="160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&lt;h2&gt;</a:t>
            </a: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</a:t>
            </a:r>
            <a:r>
              <a:rPr lang="en-US" sz="160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&lt;h3&gt;</a:t>
            </a: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 fortalecem o contexto temático.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515219" y="4513540"/>
            <a:ext cx="7394972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Isso pode melhorar a relevância de palavras-chave e a hierarquia do conteúdo.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6609" y="5692497"/>
            <a:ext cx="102870" cy="102870"/>
          </a:xfrm>
          <a:prstGeom prst="roundRect">
            <a:avLst>
              <a:gd name="adj" fmla="val 444444"/>
            </a:avLst>
          </a:prstGeom>
          <a:solidFill>
            <a:srgbClr val="3371A5"/>
          </a:solidFill>
          <a:ln/>
        </p:spPr>
      </p:sp>
      <p:sp>
        <p:nvSpPr>
          <p:cNvPr id="13" name="Text 10"/>
          <p:cNvSpPr/>
          <p:nvPr/>
        </p:nvSpPr>
        <p:spPr>
          <a:xfrm>
            <a:off x="6515219" y="5583198"/>
            <a:ext cx="2420898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Em SEO: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6515219" y="6009203"/>
            <a:ext cx="7394972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Estrutura limpa = interpretação correta = ranking melhor.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206609" y="6569750"/>
            <a:ext cx="7703582" cy="994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 elemento HTML </a:t>
            </a:r>
            <a:r>
              <a:rPr lang="en-US" sz="160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&lt;section&gt;</a:t>
            </a: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representa uma seção genérica contida em um documento HTML, geralmente com um título, quando não existir um elemento semântico mais específico para representá-lo.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2363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Definição de </a:t>
            </a:r>
            <a:r>
              <a:rPr lang="en-US" sz="4400" dirty="0">
                <a:solidFill>
                  <a:srgbClr val="3371A5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06403"/>
            <a:ext cx="12954952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 elemento HTML </a:t>
            </a:r>
            <a:r>
              <a:rPr lang="en-US" sz="18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&lt;section&gt;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representa uma seção genérica contida em um documento HTML, geralmente com um título, quando não existir um elemento semântico mais específico para representá-lo.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649272"/>
            <a:ext cx="12954952" cy="1156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Por exemplo, um menu de navegação deve estar dentro um elemento, mas uma lista de resultados de pesquisa ou a exibição de um mapa e seus controles não possuem elementos específicos, e podem ser colocados dentro de uma </a:t>
            </a:r>
            <a:r>
              <a:rPr lang="en-US" sz="18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&lt;section&gt;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rgbClr val="2B3541"/>
              </a:solidFill>
              <a:latin typeface="Funnel Sans" pitchFamily="34" charset="0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rgbClr val="2B3541"/>
              </a:solidFill>
              <a:latin typeface="Funnel Sans" pitchFamily="34" charset="0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EXEMPLO PRÁTICO DA TAG: &lt;section&gt;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0000"/>
                </a:solidFill>
              </a:rPr>
              <a:t>file:///C:/Users/Elmo/Downloads/index%20(2).html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398</Words>
  <Application>Microsoft Office PowerPoint</Application>
  <PresentationFormat>Personalizar</PresentationFormat>
  <Paragraphs>33</Paragraphs>
  <Slides>4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Funnel Display</vt:lpstr>
      <vt:lpstr>Funnel Sans</vt:lpstr>
      <vt:lpstr>Consolas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Elmo</cp:lastModifiedBy>
  <cp:revision>2</cp:revision>
  <dcterms:created xsi:type="dcterms:W3CDTF">2025-11-26T10:57:06Z</dcterms:created>
  <dcterms:modified xsi:type="dcterms:W3CDTF">2025-12-03T22:21:20Z</dcterms:modified>
</cp:coreProperties>
</file>